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71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just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9"/>
  </p:normalViewPr>
  <p:slideViewPr>
    <p:cSldViewPr snapToGrid="0">
      <p:cViewPr varScale="1">
        <p:scale>
          <a:sx n="46" d="100"/>
          <a:sy n="46" d="100"/>
        </p:scale>
        <p:origin x="156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Survival to hospital discharge,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88-44F7-AB69-A281BDB67158}"/>
              </c:ext>
            </c:extLst>
          </c:dPt>
          <c:cat>
            <c:strRef>
              <c:f>Sheet1!$A$2:$A$6</c:f>
              <c:strCache>
                <c:ptCount val="5"/>
                <c:pt idx="0">
                  <c:v>Adolescents OHCA</c:v>
                </c:pt>
                <c:pt idx="1">
                  <c:v>Childrens OHCA</c:v>
                </c:pt>
                <c:pt idx="2">
                  <c:v>Infants OHCA</c:v>
                </c:pt>
                <c:pt idx="3">
                  <c:v>Overall OHCA</c:v>
                </c:pt>
                <c:pt idx="4">
                  <c:v>IHCA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13.2</c:v>
                </c:pt>
                <c:pt idx="2">
                  <c:v>4.9000000000000004</c:v>
                </c:pt>
                <c:pt idx="3">
                  <c:v>11.4</c:v>
                </c:pt>
                <c:pt idx="4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8-44F7-AB69-A281BDB67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4383104"/>
        <c:axId val="1784382272"/>
      </c:barChart>
      <c:catAx>
        <c:axId val="17843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382272"/>
        <c:crosses val="autoZero"/>
        <c:auto val="1"/>
        <c:lblAlgn val="ctr"/>
        <c:lblOffset val="100"/>
        <c:noMultiLvlLbl val="0"/>
      </c:catAx>
      <c:valAx>
        <c:axId val="178438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3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18"/>
      <c:hPercent val="72"/>
      <c:rotY val="18"/>
      <c:depthPercent val="31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0.45647500000000002"/>
          <c:w val="0.99"/>
          <c:h val="0.531024999999999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Survival %</c:v>
                </c:pt>
              </c:strCache>
            </c:strRef>
          </c:tx>
          <c:spPr>
            <a:solidFill>
              <a:srgbClr val="00B0F0"/>
            </a:solidFill>
            <a:ln w="12700" cap="flat">
              <a:noFill/>
              <a:miter lim="400000"/>
            </a:ln>
            <a:effectLst>
              <a:outerShdw blurRad="127000" dist="76200" dir="7800000" algn="tl">
                <a:srgbClr val="000000">
                  <a:alpha val="50000"/>
                </a:srgbClr>
              </a:outerShdw>
            </a:effectLst>
            <a:sp3d prstMaterial="matte"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FFFFFF"/>
                    </a:solidFill>
                    <a:effectLst>
                      <a:outerShdw blurRad="127000" dist="63500" dir="2700000" algn="tl">
                        <a:srgbClr val="000000">
                          <a:alpha val="79310"/>
                        </a:srgbClr>
                      </a:outerShdw>
                    </a:effectLst>
                    <a:latin typeface="Optima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2000</c:v>
                </c:pt>
                <c:pt idx="1">
                  <c:v>2018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1-8A46-A5D5-9BF6104C6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box"/>
        <c:axId val="2094734552"/>
        <c:axId val="2094734553"/>
        <c:axId val="2094734554"/>
      </c:bar3D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363929"/>
                </a:solidFill>
                <a:latin typeface="Optima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400" b="0" i="0" u="none" strike="noStrike">
                <a:solidFill>
                  <a:srgbClr val="363929"/>
                </a:solidFill>
                <a:latin typeface="Optima"/>
              </a:defRPr>
            </a:pPr>
            <a:endParaRPr lang="en-US"/>
          </a:p>
        </c:txPr>
        <c:crossAx val="2094734552"/>
        <c:crosses val="autoZero"/>
        <c:crossBetween val="between"/>
        <c:majorUnit val="9.5"/>
        <c:minorUnit val="4.75"/>
      </c:valAx>
      <c:serAx>
        <c:axId val="2094734554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crossAx val="2094734553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5.1317099999999997E-2"/>
          <c:y val="0"/>
          <c:w val="0.90258899999999997"/>
          <c:h val="0.10511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500" b="0" i="0" u="none" strike="noStrike">
              <a:solidFill>
                <a:srgbClr val="363929"/>
              </a:solidFill>
              <a:latin typeface="Optima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ow angle view of modern buildings under a bright sky"/>
          <p:cNvSpPr>
            <a:spLocks noGrp="1"/>
          </p:cNvSpPr>
          <p:nvPr>
            <p:ph type="pic" idx="21"/>
          </p:nvPr>
        </p:nvSpPr>
        <p:spPr>
          <a:xfrm>
            <a:off x="-5219700" y="762000"/>
            <a:ext cx="12370293" cy="82298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2" name="High speed train moving through a train station with motion blur"/>
          <p:cNvSpPr>
            <a:spLocks noGrp="1"/>
          </p:cNvSpPr>
          <p:nvPr>
            <p:ph type="pic" sz="quarter" idx="22"/>
          </p:nvPr>
        </p:nvSpPr>
        <p:spPr>
          <a:xfrm>
            <a:off x="7505700" y="749300"/>
            <a:ext cx="4764559" cy="317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Close-up of a collection of coins from various countries"/>
          <p:cNvSpPr>
            <a:spLocks noGrp="1"/>
          </p:cNvSpPr>
          <p:nvPr>
            <p:ph type="pic" sz="half" idx="23"/>
          </p:nvPr>
        </p:nvSpPr>
        <p:spPr>
          <a:xfrm>
            <a:off x="6830042" y="4305908"/>
            <a:ext cx="6117768" cy="497787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625600" y="4254500"/>
            <a:ext cx="10464800" cy="711204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ow angle view of modern buildings under a bright sky"/>
          <p:cNvSpPr>
            <a:spLocks noGrp="1"/>
          </p:cNvSpPr>
          <p:nvPr>
            <p:ph type="pic" idx="21"/>
          </p:nvPr>
        </p:nvSpPr>
        <p:spPr>
          <a:xfrm>
            <a:off x="-1295400" y="0"/>
            <a:ext cx="14660628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ow angle view of modern buildings under a bright sky"/>
          <p:cNvSpPr>
            <a:spLocks noGrp="1"/>
          </p:cNvSpPr>
          <p:nvPr>
            <p:ph type="pic" sz="half" idx="21"/>
          </p:nvPr>
        </p:nvSpPr>
        <p:spPr>
          <a:xfrm>
            <a:off x="3479735" y="1447815"/>
            <a:ext cx="6586036" cy="438163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ow angle view of modern buildings under a bright sky"/>
          <p:cNvSpPr>
            <a:spLocks noGrp="1"/>
          </p:cNvSpPr>
          <p:nvPr>
            <p:ph type="pic" idx="21"/>
          </p:nvPr>
        </p:nvSpPr>
        <p:spPr>
          <a:xfrm>
            <a:off x="3345870" y="1602511"/>
            <a:ext cx="9136858" cy="607867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Ins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ow angle view of modern buildings under a bright sky"/>
          <p:cNvSpPr>
            <a:spLocks noGrp="1"/>
          </p:cNvSpPr>
          <p:nvPr>
            <p:ph type="pic" sz="half" idx="21"/>
          </p:nvPr>
        </p:nvSpPr>
        <p:spPr>
          <a:xfrm>
            <a:off x="3438142" y="2844292"/>
            <a:ext cx="8437767" cy="56135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Photo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ow angle view of modern buildings under a bright sky"/>
          <p:cNvSpPr>
            <a:spLocks noGrp="1"/>
          </p:cNvSpPr>
          <p:nvPr>
            <p:ph type="pic" sz="half" idx="21"/>
          </p:nvPr>
        </p:nvSpPr>
        <p:spPr>
          <a:xfrm>
            <a:off x="3972411" y="2181892"/>
            <a:ext cx="8115301" cy="539904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53899" y="9166859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sz="94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solidFill>
            <a:srgbClr val="363929"/>
          </a:solidFill>
          <a:effectLst>
            <a:outerShdw blurRad="25400" dist="25400" dir="2700000" rotWithShape="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Low angle view of modern buildings under a bright sky"/>
          <p:cNvPicPr>
            <a:picLocks noGrp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3850" y="1571610"/>
            <a:ext cx="5727700" cy="4365640"/>
          </a:xfrm>
          <a:prstGeom prst="rect">
            <a:avLst/>
          </a:prstGeom>
        </p:spPr>
      </p:pic>
      <p:sp>
        <p:nvSpPr>
          <p:cNvPr id="138" name="The Pediatric Chain of Surviv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1752">
              <a:tabLst>
                <a:tab pos="977900" algn="l"/>
              </a:tabLst>
              <a:defRPr sz="6204">
                <a:effectLst>
                  <a:outerShdw blurRad="16764" dist="16764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The Pediatric Chain of Survival</a:t>
            </a:r>
          </a:p>
        </p:txBody>
      </p:sp>
      <p:sp>
        <p:nvSpPr>
          <p:cNvPr id="139" name="Dariush Abtahi, MD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05739">
              <a:defRPr sz="1890">
                <a:effectLst>
                  <a:outerShdw blurRad="11430" dist="114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Dariush Abtahi, MD</a:t>
            </a:r>
          </a:p>
          <a:p>
            <a:pPr defTabSz="205739">
              <a:defRPr sz="1890">
                <a:effectLst>
                  <a:outerShdw blurRad="11430" dist="114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Assistant Professor of Anesthesiology, Clinical Research and Development Unit Imam Hossein Hospital, Anesthesiology Department, Shahid Beheshti University of Medical Sciences, Tehran, Iran</a:t>
            </a:r>
          </a:p>
          <a:p>
            <a:pPr defTabSz="205739">
              <a:defRPr sz="1890">
                <a:effectLst>
                  <a:outerShdw blurRad="11430" dist="1143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t>drdariushabtahi@yahoo.com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arly referral for rehabilitation assessment and intervention"/>
          <p:cNvSpPr txBox="1"/>
          <p:nvPr/>
        </p:nvSpPr>
        <p:spPr>
          <a:xfrm>
            <a:off x="1521505" y="8541278"/>
            <a:ext cx="9961790" cy="561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Early referral for </a:t>
            </a:r>
            <a:r>
              <a:rPr b="1">
                <a:solidFill>
                  <a:srgbClr val="C82506"/>
                </a:solidFill>
              </a:rPr>
              <a:t>rehabilitation</a:t>
            </a:r>
            <a:r>
              <a:t> </a:t>
            </a:r>
            <a:r>
              <a:rPr b="1">
                <a:solidFill>
                  <a:srgbClr val="C82506"/>
                </a:solidFill>
              </a:rPr>
              <a:t>assessment</a:t>
            </a:r>
            <a:r>
              <a:t> and </a:t>
            </a:r>
            <a:r>
              <a:rPr b="1">
                <a:solidFill>
                  <a:srgbClr val="C82506"/>
                </a:solidFill>
              </a:rPr>
              <a:t>intervention</a:t>
            </a:r>
          </a:p>
        </p:txBody>
      </p:sp>
      <p:sp>
        <p:nvSpPr>
          <p:cNvPr id="188" name="Management of the post–cardiac arrest syndrome:…"/>
          <p:cNvSpPr txBox="1"/>
          <p:nvPr/>
        </p:nvSpPr>
        <p:spPr>
          <a:xfrm>
            <a:off x="1454806" y="849311"/>
            <a:ext cx="10028488" cy="197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Management of the </a:t>
            </a:r>
            <a:r>
              <a:rPr lang="en-US" b="1" dirty="0"/>
              <a:t>post-cardiac</a:t>
            </a:r>
            <a:r>
              <a:rPr b="1" dirty="0"/>
              <a:t> arrest syndrome</a:t>
            </a:r>
            <a:r>
              <a:rPr dirty="0"/>
              <a:t>:</a:t>
            </a:r>
          </a:p>
          <a:p>
            <a:pPr marL="955675" lvl="1" indent="-409575">
              <a:buSzPct val="95000"/>
              <a:buChar char="•"/>
            </a:pPr>
            <a:r>
              <a:rPr b="1" dirty="0"/>
              <a:t>brain</a:t>
            </a:r>
            <a:r>
              <a:rPr dirty="0"/>
              <a:t> dysfunction</a:t>
            </a:r>
          </a:p>
          <a:p>
            <a:pPr marL="955675" lvl="1" indent="-409575">
              <a:buSzPct val="95000"/>
              <a:buChar char="•"/>
            </a:pPr>
            <a:r>
              <a:rPr b="1" dirty="0"/>
              <a:t>myocardial</a:t>
            </a:r>
            <a:r>
              <a:rPr dirty="0"/>
              <a:t> dysfunction with low cardiac output</a:t>
            </a:r>
          </a:p>
          <a:p>
            <a:pPr marL="955675" lvl="1" indent="-409575">
              <a:buSzPct val="95000"/>
              <a:buChar char="•"/>
              <a:defRPr b="1"/>
            </a:pPr>
            <a:r>
              <a:rPr dirty="0"/>
              <a:t>ischemia or reperfusion injury</a:t>
            </a:r>
          </a:p>
        </p:txBody>
      </p:sp>
      <p:sp>
        <p:nvSpPr>
          <p:cNvPr id="189" name="Accurate neuroprognostication to guide caregiver discussions and decision-making."/>
          <p:cNvSpPr txBox="1"/>
          <p:nvPr/>
        </p:nvSpPr>
        <p:spPr>
          <a:xfrm>
            <a:off x="1521505" y="3260459"/>
            <a:ext cx="9961790" cy="1031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Accurate </a:t>
            </a:r>
            <a:r>
              <a:rPr b="1" dirty="0" err="1">
                <a:solidFill>
                  <a:srgbClr val="C82506"/>
                </a:solidFill>
              </a:rPr>
              <a:t>neuroprognostication</a:t>
            </a:r>
            <a:r>
              <a:rPr b="1" dirty="0">
                <a:solidFill>
                  <a:srgbClr val="C82506"/>
                </a:solidFill>
              </a:rPr>
              <a:t> </a:t>
            </a:r>
            <a:r>
              <a:rPr dirty="0"/>
              <a:t>to guide caregiver discussions and decision-making.</a:t>
            </a:r>
          </a:p>
        </p:txBody>
      </p:sp>
      <p:grpSp>
        <p:nvGrpSpPr>
          <p:cNvPr id="192" name="Image"/>
          <p:cNvGrpSpPr/>
          <p:nvPr/>
        </p:nvGrpSpPr>
        <p:grpSpPr>
          <a:xfrm>
            <a:off x="1454805" y="4731808"/>
            <a:ext cx="10028489" cy="3657601"/>
            <a:chOff x="0" y="0"/>
            <a:chExt cx="8953500" cy="3657600"/>
          </a:xfrm>
        </p:grpSpPr>
        <p:pic>
          <p:nvPicPr>
            <p:cNvPr id="191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8699500" cy="3327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0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8953500" cy="3657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In the event of sudden witnessed collapse, rescuers should use an available automatic external defibrillator (AED)."/>
          <p:cNvSpPr txBox="1"/>
          <p:nvPr/>
        </p:nvSpPr>
        <p:spPr>
          <a:xfrm>
            <a:off x="1327204" y="6515629"/>
            <a:ext cx="530363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In the event of </a:t>
            </a:r>
            <a:r>
              <a:rPr lang="en-US" dirty="0"/>
              <a:t>a </a:t>
            </a:r>
            <a:r>
              <a:rPr b="1" dirty="0"/>
              <a:t>sudden witnessed collapse</a:t>
            </a:r>
            <a:r>
              <a:rPr dirty="0"/>
              <a:t>, rescuers should use an available automatic external defibrillator (</a:t>
            </a:r>
            <a:r>
              <a:rPr b="1" dirty="0">
                <a:solidFill>
                  <a:srgbClr val="C82506"/>
                </a:solidFill>
              </a:rPr>
              <a:t>AED</a:t>
            </a:r>
            <a:r>
              <a:rPr dirty="0"/>
              <a:t>).</a:t>
            </a:r>
          </a:p>
        </p:txBody>
      </p:sp>
      <p:sp>
        <p:nvSpPr>
          <p:cNvPr id="195" name="If help is nearby or a cell phone is available, activating the emergency response and starting CPR can be nearly simultaneous."/>
          <p:cNvSpPr txBox="1"/>
          <p:nvPr/>
        </p:nvSpPr>
        <p:spPr>
          <a:xfrm>
            <a:off x="1327204" y="1266294"/>
            <a:ext cx="6528257" cy="197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If help is nearby or a cell phone is available, </a:t>
            </a:r>
            <a:r>
              <a:rPr b="1" dirty="0"/>
              <a:t>activating the emergency response and starting CPR</a:t>
            </a:r>
            <a:r>
              <a:rPr dirty="0"/>
              <a:t> can be nearly </a:t>
            </a:r>
            <a:r>
              <a:rPr b="1" dirty="0">
                <a:solidFill>
                  <a:srgbClr val="C82506"/>
                </a:solidFill>
              </a:rPr>
              <a:t>simultaneous</a:t>
            </a:r>
            <a:r>
              <a:rPr dirty="0"/>
              <a:t>.</a:t>
            </a:r>
          </a:p>
        </p:txBody>
      </p:sp>
      <p:sp>
        <p:nvSpPr>
          <p:cNvPr id="196" name="In out-of-hospital setting + single rescuer + no access to cell phone = begin CPR for infants/children before calling for help…"/>
          <p:cNvSpPr txBox="1"/>
          <p:nvPr/>
        </p:nvSpPr>
        <p:spPr>
          <a:xfrm>
            <a:off x="1329920" y="3861652"/>
            <a:ext cx="10344961" cy="1971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In </a:t>
            </a:r>
            <a:r>
              <a:rPr lang="en-US" dirty="0"/>
              <a:t>an </a:t>
            </a:r>
            <a:r>
              <a:rPr b="1" dirty="0">
                <a:solidFill>
                  <a:srgbClr val="C82506"/>
                </a:solidFill>
              </a:rPr>
              <a:t>out-of-hospital setting +</a:t>
            </a:r>
            <a:r>
              <a:rPr dirty="0"/>
              <a:t> single rescuer + no access to cell phone = </a:t>
            </a:r>
            <a:r>
              <a:rPr b="1" dirty="0">
                <a:solidFill>
                  <a:srgbClr val="C82506"/>
                </a:solidFill>
              </a:rPr>
              <a:t>begin CPR</a:t>
            </a:r>
            <a:r>
              <a:rPr dirty="0"/>
              <a:t> for infants/children </a:t>
            </a:r>
            <a:r>
              <a:rPr b="1" dirty="0">
                <a:solidFill>
                  <a:srgbClr val="C82506"/>
                </a:solidFill>
              </a:rPr>
              <a:t>before calling for help</a:t>
            </a:r>
            <a:r>
              <a:rPr dirty="0"/>
              <a:t> </a:t>
            </a:r>
          </a:p>
          <a:p>
            <a:pPr marL="409575" indent="-409575">
              <a:buSzPct val="95000"/>
              <a:buChar char="•"/>
            </a:pPr>
            <a:r>
              <a:rPr dirty="0"/>
              <a:t>respiratory arrest is the most common cause</a:t>
            </a:r>
          </a:p>
          <a:p>
            <a:pPr marL="409575" indent="-409575">
              <a:buSzPct val="95000"/>
              <a:buChar char="•"/>
            </a:pPr>
            <a:r>
              <a:rPr dirty="0"/>
              <a:t>help may not be nearby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/>
          <a:srcRect l="9099" t="14754" r="10658" b="15789"/>
          <a:stretch>
            <a:fillRect/>
          </a:stretch>
        </p:blipFill>
        <p:spPr>
          <a:xfrm>
            <a:off x="7855462" y="808238"/>
            <a:ext cx="4270409" cy="2887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4" h="21598" extrusionOk="0">
                <a:moveTo>
                  <a:pt x="5079" y="0"/>
                </a:moveTo>
                <a:cubicBezTo>
                  <a:pt x="4990" y="0"/>
                  <a:pt x="4899" y="20"/>
                  <a:pt x="4838" y="63"/>
                </a:cubicBezTo>
                <a:cubicBezTo>
                  <a:pt x="4788" y="98"/>
                  <a:pt x="4719" y="194"/>
                  <a:pt x="4684" y="276"/>
                </a:cubicBezTo>
                <a:cubicBezTo>
                  <a:pt x="4626" y="412"/>
                  <a:pt x="4609" y="428"/>
                  <a:pt x="4505" y="428"/>
                </a:cubicBezTo>
                <a:cubicBezTo>
                  <a:pt x="4250" y="428"/>
                  <a:pt x="4086" y="765"/>
                  <a:pt x="4174" y="1108"/>
                </a:cubicBezTo>
                <a:cubicBezTo>
                  <a:pt x="4195" y="1190"/>
                  <a:pt x="4188" y="1231"/>
                  <a:pt x="4140" y="1327"/>
                </a:cubicBezTo>
                <a:cubicBezTo>
                  <a:pt x="4038" y="1532"/>
                  <a:pt x="4092" y="1994"/>
                  <a:pt x="4238" y="2173"/>
                </a:cubicBezTo>
                <a:cubicBezTo>
                  <a:pt x="4261" y="2201"/>
                  <a:pt x="4279" y="2274"/>
                  <a:pt x="4279" y="2336"/>
                </a:cubicBezTo>
                <a:cubicBezTo>
                  <a:pt x="4279" y="2476"/>
                  <a:pt x="4383" y="2642"/>
                  <a:pt x="4471" y="2642"/>
                </a:cubicBezTo>
                <a:cubicBezTo>
                  <a:pt x="4564" y="2642"/>
                  <a:pt x="4614" y="2752"/>
                  <a:pt x="4634" y="2995"/>
                </a:cubicBezTo>
                <a:cubicBezTo>
                  <a:pt x="4652" y="3209"/>
                  <a:pt x="4651" y="3212"/>
                  <a:pt x="4559" y="3316"/>
                </a:cubicBezTo>
                <a:cubicBezTo>
                  <a:pt x="4509" y="3373"/>
                  <a:pt x="4452" y="3483"/>
                  <a:pt x="4433" y="3559"/>
                </a:cubicBezTo>
                <a:cubicBezTo>
                  <a:pt x="4406" y="3672"/>
                  <a:pt x="4365" y="3723"/>
                  <a:pt x="4224" y="3832"/>
                </a:cubicBezTo>
                <a:cubicBezTo>
                  <a:pt x="3949" y="4046"/>
                  <a:pt x="3648" y="4431"/>
                  <a:pt x="3337" y="4966"/>
                </a:cubicBezTo>
                <a:cubicBezTo>
                  <a:pt x="2876" y="5761"/>
                  <a:pt x="2525" y="6219"/>
                  <a:pt x="2378" y="6219"/>
                </a:cubicBezTo>
                <a:cubicBezTo>
                  <a:pt x="2330" y="6219"/>
                  <a:pt x="2184" y="5962"/>
                  <a:pt x="1778" y="5168"/>
                </a:cubicBezTo>
                <a:cubicBezTo>
                  <a:pt x="1306" y="4244"/>
                  <a:pt x="1204" y="4022"/>
                  <a:pt x="1204" y="3918"/>
                </a:cubicBezTo>
                <a:cubicBezTo>
                  <a:pt x="1204" y="3868"/>
                  <a:pt x="1176" y="3764"/>
                  <a:pt x="1144" y="3687"/>
                </a:cubicBezTo>
                <a:cubicBezTo>
                  <a:pt x="1075" y="3523"/>
                  <a:pt x="828" y="3110"/>
                  <a:pt x="851" y="3197"/>
                </a:cubicBezTo>
                <a:cubicBezTo>
                  <a:pt x="875" y="3290"/>
                  <a:pt x="822" y="3310"/>
                  <a:pt x="771" y="3227"/>
                </a:cubicBezTo>
                <a:cubicBezTo>
                  <a:pt x="744" y="3183"/>
                  <a:pt x="731" y="3121"/>
                  <a:pt x="740" y="3081"/>
                </a:cubicBezTo>
                <a:cubicBezTo>
                  <a:pt x="752" y="3029"/>
                  <a:pt x="746" y="3031"/>
                  <a:pt x="716" y="3093"/>
                </a:cubicBezTo>
                <a:cubicBezTo>
                  <a:pt x="656" y="3217"/>
                  <a:pt x="495" y="3162"/>
                  <a:pt x="355" y="2969"/>
                </a:cubicBezTo>
                <a:cubicBezTo>
                  <a:pt x="295" y="2886"/>
                  <a:pt x="269" y="2857"/>
                  <a:pt x="295" y="2903"/>
                </a:cubicBezTo>
                <a:cubicBezTo>
                  <a:pt x="379" y="3053"/>
                  <a:pt x="282" y="3138"/>
                  <a:pt x="193" y="2992"/>
                </a:cubicBezTo>
                <a:cubicBezTo>
                  <a:pt x="141" y="2907"/>
                  <a:pt x="80" y="2927"/>
                  <a:pt x="128" y="3013"/>
                </a:cubicBezTo>
                <a:cubicBezTo>
                  <a:pt x="168" y="3084"/>
                  <a:pt x="135" y="3155"/>
                  <a:pt x="68" y="3141"/>
                </a:cubicBezTo>
                <a:cubicBezTo>
                  <a:pt x="38" y="3134"/>
                  <a:pt x="8" y="3150"/>
                  <a:pt x="2" y="3176"/>
                </a:cubicBezTo>
                <a:cubicBezTo>
                  <a:pt x="-5" y="3206"/>
                  <a:pt x="6" y="3217"/>
                  <a:pt x="30" y="3203"/>
                </a:cubicBezTo>
                <a:cubicBezTo>
                  <a:pt x="78" y="3176"/>
                  <a:pt x="110" y="3245"/>
                  <a:pt x="88" y="3328"/>
                </a:cubicBezTo>
                <a:cubicBezTo>
                  <a:pt x="76" y="3376"/>
                  <a:pt x="66" y="3379"/>
                  <a:pt x="36" y="3343"/>
                </a:cubicBezTo>
                <a:cubicBezTo>
                  <a:pt x="4" y="3303"/>
                  <a:pt x="2" y="3315"/>
                  <a:pt x="26" y="3426"/>
                </a:cubicBezTo>
                <a:cubicBezTo>
                  <a:pt x="79" y="3673"/>
                  <a:pt x="181" y="3953"/>
                  <a:pt x="265" y="4073"/>
                </a:cubicBezTo>
                <a:cubicBezTo>
                  <a:pt x="311" y="4139"/>
                  <a:pt x="433" y="4259"/>
                  <a:pt x="534" y="4340"/>
                </a:cubicBezTo>
                <a:lnTo>
                  <a:pt x="718" y="4488"/>
                </a:lnTo>
                <a:lnTo>
                  <a:pt x="1060" y="5486"/>
                </a:lnTo>
                <a:cubicBezTo>
                  <a:pt x="1247" y="6035"/>
                  <a:pt x="1466" y="6647"/>
                  <a:pt x="1545" y="6845"/>
                </a:cubicBezTo>
                <a:cubicBezTo>
                  <a:pt x="1906" y="7743"/>
                  <a:pt x="2211" y="7924"/>
                  <a:pt x="2739" y="7548"/>
                </a:cubicBezTo>
                <a:cubicBezTo>
                  <a:pt x="2968" y="7386"/>
                  <a:pt x="3338" y="7048"/>
                  <a:pt x="3522" y="6833"/>
                </a:cubicBezTo>
                <a:cubicBezTo>
                  <a:pt x="3577" y="6769"/>
                  <a:pt x="3625" y="6737"/>
                  <a:pt x="3634" y="6759"/>
                </a:cubicBezTo>
                <a:cubicBezTo>
                  <a:pt x="3648" y="6791"/>
                  <a:pt x="3601" y="7558"/>
                  <a:pt x="3556" y="8044"/>
                </a:cubicBezTo>
                <a:cubicBezTo>
                  <a:pt x="3528" y="8344"/>
                  <a:pt x="3510" y="9988"/>
                  <a:pt x="3534" y="10036"/>
                </a:cubicBezTo>
                <a:cubicBezTo>
                  <a:pt x="3549" y="10066"/>
                  <a:pt x="3551" y="10293"/>
                  <a:pt x="3540" y="10612"/>
                </a:cubicBezTo>
                <a:cubicBezTo>
                  <a:pt x="3530" y="10900"/>
                  <a:pt x="3508" y="11635"/>
                  <a:pt x="3492" y="12244"/>
                </a:cubicBezTo>
                <a:cubicBezTo>
                  <a:pt x="3475" y="12853"/>
                  <a:pt x="3457" y="13465"/>
                  <a:pt x="3452" y="13604"/>
                </a:cubicBezTo>
                <a:cubicBezTo>
                  <a:pt x="3432" y="14084"/>
                  <a:pt x="3404" y="19926"/>
                  <a:pt x="3422" y="20027"/>
                </a:cubicBezTo>
                <a:cubicBezTo>
                  <a:pt x="3433" y="20092"/>
                  <a:pt x="3460" y="20132"/>
                  <a:pt x="3498" y="20140"/>
                </a:cubicBezTo>
                <a:cubicBezTo>
                  <a:pt x="3550" y="20151"/>
                  <a:pt x="3557" y="20178"/>
                  <a:pt x="3564" y="20374"/>
                </a:cubicBezTo>
                <a:lnTo>
                  <a:pt x="3572" y="20597"/>
                </a:lnTo>
                <a:lnTo>
                  <a:pt x="3375" y="20828"/>
                </a:lnTo>
                <a:cubicBezTo>
                  <a:pt x="3243" y="20984"/>
                  <a:pt x="3124" y="21084"/>
                  <a:pt x="3010" y="21140"/>
                </a:cubicBezTo>
                <a:cubicBezTo>
                  <a:pt x="2726" y="21280"/>
                  <a:pt x="2635" y="21526"/>
                  <a:pt x="2848" y="21579"/>
                </a:cubicBezTo>
                <a:cubicBezTo>
                  <a:pt x="2916" y="21596"/>
                  <a:pt x="3035" y="21600"/>
                  <a:pt x="3177" y="21597"/>
                </a:cubicBezTo>
                <a:cubicBezTo>
                  <a:pt x="3603" y="21588"/>
                  <a:pt x="4231" y="21503"/>
                  <a:pt x="4285" y="21425"/>
                </a:cubicBezTo>
                <a:cubicBezTo>
                  <a:pt x="4298" y="21406"/>
                  <a:pt x="4307" y="21125"/>
                  <a:pt x="4307" y="20801"/>
                </a:cubicBezTo>
                <a:lnTo>
                  <a:pt x="4307" y="20214"/>
                </a:lnTo>
                <a:lnTo>
                  <a:pt x="4385" y="20151"/>
                </a:lnTo>
                <a:lnTo>
                  <a:pt x="4463" y="20092"/>
                </a:lnTo>
                <a:lnTo>
                  <a:pt x="4463" y="19656"/>
                </a:lnTo>
                <a:cubicBezTo>
                  <a:pt x="4465" y="18703"/>
                  <a:pt x="4559" y="16097"/>
                  <a:pt x="4622" y="15254"/>
                </a:cubicBezTo>
                <a:cubicBezTo>
                  <a:pt x="4757" y="13420"/>
                  <a:pt x="4835" y="12654"/>
                  <a:pt x="4897" y="12553"/>
                </a:cubicBezTo>
                <a:cubicBezTo>
                  <a:pt x="4953" y="12461"/>
                  <a:pt x="5022" y="12454"/>
                  <a:pt x="5067" y="12535"/>
                </a:cubicBezTo>
                <a:cubicBezTo>
                  <a:pt x="5145" y="12674"/>
                  <a:pt x="5211" y="15811"/>
                  <a:pt x="5186" y="18258"/>
                </a:cubicBezTo>
                <a:lnTo>
                  <a:pt x="5166" y="20095"/>
                </a:lnTo>
                <a:lnTo>
                  <a:pt x="5258" y="20151"/>
                </a:lnTo>
                <a:lnTo>
                  <a:pt x="5348" y="20208"/>
                </a:lnTo>
                <a:lnTo>
                  <a:pt x="5366" y="20801"/>
                </a:lnTo>
                <a:cubicBezTo>
                  <a:pt x="5377" y="21129"/>
                  <a:pt x="5395" y="21411"/>
                  <a:pt x="5406" y="21428"/>
                </a:cubicBezTo>
                <a:cubicBezTo>
                  <a:pt x="5460" y="21507"/>
                  <a:pt x="5896" y="21575"/>
                  <a:pt x="6386" y="21582"/>
                </a:cubicBezTo>
                <a:cubicBezTo>
                  <a:pt x="6953" y="21590"/>
                  <a:pt x="6993" y="21579"/>
                  <a:pt x="6938" y="21398"/>
                </a:cubicBezTo>
                <a:cubicBezTo>
                  <a:pt x="6909" y="21306"/>
                  <a:pt x="6869" y="21272"/>
                  <a:pt x="6580" y="21089"/>
                </a:cubicBezTo>
                <a:cubicBezTo>
                  <a:pt x="6476" y="21023"/>
                  <a:pt x="6219" y="20745"/>
                  <a:pt x="6141" y="20614"/>
                </a:cubicBezTo>
                <a:cubicBezTo>
                  <a:pt x="6113" y="20567"/>
                  <a:pt x="6098" y="20482"/>
                  <a:pt x="6101" y="20371"/>
                </a:cubicBezTo>
                <a:cubicBezTo>
                  <a:pt x="6105" y="20204"/>
                  <a:pt x="6123" y="20166"/>
                  <a:pt x="6227" y="20119"/>
                </a:cubicBezTo>
                <a:cubicBezTo>
                  <a:pt x="6258" y="20105"/>
                  <a:pt x="6278" y="20033"/>
                  <a:pt x="6291" y="19872"/>
                </a:cubicBezTo>
                <a:cubicBezTo>
                  <a:pt x="6312" y="19626"/>
                  <a:pt x="6286" y="12336"/>
                  <a:pt x="6263" y="12146"/>
                </a:cubicBezTo>
                <a:cubicBezTo>
                  <a:pt x="6256" y="12082"/>
                  <a:pt x="6244" y="11399"/>
                  <a:pt x="6237" y="10629"/>
                </a:cubicBezTo>
                <a:cubicBezTo>
                  <a:pt x="6226" y="9251"/>
                  <a:pt x="6160" y="7485"/>
                  <a:pt x="6077" y="6337"/>
                </a:cubicBezTo>
                <a:cubicBezTo>
                  <a:pt x="6054" y="6021"/>
                  <a:pt x="6048" y="5763"/>
                  <a:pt x="6061" y="5744"/>
                </a:cubicBezTo>
                <a:cubicBezTo>
                  <a:pt x="6074" y="5725"/>
                  <a:pt x="6144" y="5778"/>
                  <a:pt x="6225" y="5863"/>
                </a:cubicBezTo>
                <a:cubicBezTo>
                  <a:pt x="6712" y="6374"/>
                  <a:pt x="7419" y="6878"/>
                  <a:pt x="7650" y="6878"/>
                </a:cubicBezTo>
                <a:cubicBezTo>
                  <a:pt x="7742" y="6878"/>
                  <a:pt x="7881" y="6755"/>
                  <a:pt x="7923" y="6634"/>
                </a:cubicBezTo>
                <a:cubicBezTo>
                  <a:pt x="7988" y="6449"/>
                  <a:pt x="7958" y="6032"/>
                  <a:pt x="7855" y="5667"/>
                </a:cubicBezTo>
                <a:cubicBezTo>
                  <a:pt x="7675" y="5031"/>
                  <a:pt x="7388" y="4450"/>
                  <a:pt x="6845" y="3625"/>
                </a:cubicBezTo>
                <a:lnTo>
                  <a:pt x="6456" y="3034"/>
                </a:lnTo>
                <a:lnTo>
                  <a:pt x="6510" y="2900"/>
                </a:lnTo>
                <a:cubicBezTo>
                  <a:pt x="6540" y="2828"/>
                  <a:pt x="6564" y="2713"/>
                  <a:pt x="6564" y="2645"/>
                </a:cubicBezTo>
                <a:cubicBezTo>
                  <a:pt x="6564" y="2432"/>
                  <a:pt x="6437" y="2145"/>
                  <a:pt x="6275" y="1998"/>
                </a:cubicBezTo>
                <a:cubicBezTo>
                  <a:pt x="6253" y="1978"/>
                  <a:pt x="6269" y="2008"/>
                  <a:pt x="6311" y="2063"/>
                </a:cubicBezTo>
                <a:cubicBezTo>
                  <a:pt x="6438" y="2229"/>
                  <a:pt x="6371" y="2271"/>
                  <a:pt x="6231" y="2114"/>
                </a:cubicBezTo>
                <a:cubicBezTo>
                  <a:pt x="6131" y="2001"/>
                  <a:pt x="6108" y="1949"/>
                  <a:pt x="6101" y="1832"/>
                </a:cubicBezTo>
                <a:cubicBezTo>
                  <a:pt x="6096" y="1753"/>
                  <a:pt x="6085" y="1669"/>
                  <a:pt x="6079" y="1642"/>
                </a:cubicBezTo>
                <a:cubicBezTo>
                  <a:pt x="6072" y="1615"/>
                  <a:pt x="6086" y="1533"/>
                  <a:pt x="6109" y="1461"/>
                </a:cubicBezTo>
                <a:cubicBezTo>
                  <a:pt x="6160" y="1302"/>
                  <a:pt x="6140" y="1090"/>
                  <a:pt x="6065" y="989"/>
                </a:cubicBezTo>
                <a:cubicBezTo>
                  <a:pt x="6027" y="939"/>
                  <a:pt x="6013" y="871"/>
                  <a:pt x="6012" y="742"/>
                </a:cubicBezTo>
                <a:cubicBezTo>
                  <a:pt x="6012" y="531"/>
                  <a:pt x="5949" y="327"/>
                  <a:pt x="5848" y="217"/>
                </a:cubicBezTo>
                <a:cubicBezTo>
                  <a:pt x="5791" y="155"/>
                  <a:pt x="5732" y="136"/>
                  <a:pt x="5585" y="134"/>
                </a:cubicBezTo>
                <a:cubicBezTo>
                  <a:pt x="5460" y="132"/>
                  <a:pt x="5368" y="109"/>
                  <a:pt x="5312" y="66"/>
                </a:cubicBezTo>
                <a:cubicBezTo>
                  <a:pt x="5258" y="23"/>
                  <a:pt x="5169" y="1"/>
                  <a:pt x="5079" y="0"/>
                </a:cubicBezTo>
                <a:close/>
                <a:moveTo>
                  <a:pt x="12780" y="8059"/>
                </a:moveTo>
                <a:cubicBezTo>
                  <a:pt x="12685" y="8059"/>
                  <a:pt x="12591" y="8087"/>
                  <a:pt x="12539" y="8145"/>
                </a:cubicBezTo>
                <a:cubicBezTo>
                  <a:pt x="12436" y="8258"/>
                  <a:pt x="12346" y="8464"/>
                  <a:pt x="12346" y="8587"/>
                </a:cubicBezTo>
                <a:cubicBezTo>
                  <a:pt x="12346" y="8750"/>
                  <a:pt x="12310" y="8775"/>
                  <a:pt x="12143" y="8733"/>
                </a:cubicBezTo>
                <a:cubicBezTo>
                  <a:pt x="11853" y="8659"/>
                  <a:pt x="11368" y="8828"/>
                  <a:pt x="11144" y="9080"/>
                </a:cubicBezTo>
                <a:cubicBezTo>
                  <a:pt x="11052" y="9184"/>
                  <a:pt x="10979" y="9375"/>
                  <a:pt x="10979" y="9516"/>
                </a:cubicBezTo>
                <a:cubicBezTo>
                  <a:pt x="10979" y="9558"/>
                  <a:pt x="11011" y="9648"/>
                  <a:pt x="11048" y="9712"/>
                </a:cubicBezTo>
                <a:lnTo>
                  <a:pt x="11114" y="9828"/>
                </a:lnTo>
                <a:lnTo>
                  <a:pt x="11038" y="9887"/>
                </a:lnTo>
                <a:cubicBezTo>
                  <a:pt x="10952" y="9953"/>
                  <a:pt x="10927" y="10018"/>
                  <a:pt x="10927" y="10187"/>
                </a:cubicBezTo>
                <a:cubicBezTo>
                  <a:pt x="10927" y="10383"/>
                  <a:pt x="10994" y="10515"/>
                  <a:pt x="11136" y="10606"/>
                </a:cubicBezTo>
                <a:cubicBezTo>
                  <a:pt x="11208" y="10652"/>
                  <a:pt x="11300" y="10689"/>
                  <a:pt x="11341" y="10689"/>
                </a:cubicBezTo>
                <a:cubicBezTo>
                  <a:pt x="11399" y="10689"/>
                  <a:pt x="11438" y="10730"/>
                  <a:pt x="11523" y="10891"/>
                </a:cubicBezTo>
                <a:cubicBezTo>
                  <a:pt x="11722" y="11267"/>
                  <a:pt x="11977" y="11649"/>
                  <a:pt x="12077" y="11719"/>
                </a:cubicBezTo>
                <a:cubicBezTo>
                  <a:pt x="12146" y="11767"/>
                  <a:pt x="12229" y="11789"/>
                  <a:pt x="12348" y="11784"/>
                </a:cubicBezTo>
                <a:cubicBezTo>
                  <a:pt x="12502" y="11778"/>
                  <a:pt x="12528" y="11787"/>
                  <a:pt x="12583" y="11873"/>
                </a:cubicBezTo>
                <a:lnTo>
                  <a:pt x="12645" y="11971"/>
                </a:lnTo>
                <a:lnTo>
                  <a:pt x="12613" y="12621"/>
                </a:lnTo>
                <a:cubicBezTo>
                  <a:pt x="12596" y="12979"/>
                  <a:pt x="12570" y="13405"/>
                  <a:pt x="12557" y="13565"/>
                </a:cubicBezTo>
                <a:cubicBezTo>
                  <a:pt x="12543" y="13725"/>
                  <a:pt x="12520" y="14021"/>
                  <a:pt x="12505" y="14224"/>
                </a:cubicBezTo>
                <a:cubicBezTo>
                  <a:pt x="12489" y="14427"/>
                  <a:pt x="12459" y="14726"/>
                  <a:pt x="12438" y="14886"/>
                </a:cubicBezTo>
                <a:cubicBezTo>
                  <a:pt x="12418" y="15046"/>
                  <a:pt x="12378" y="15369"/>
                  <a:pt x="12348" y="15604"/>
                </a:cubicBezTo>
                <a:cubicBezTo>
                  <a:pt x="12255" y="16348"/>
                  <a:pt x="12083" y="17664"/>
                  <a:pt x="12069" y="17732"/>
                </a:cubicBezTo>
                <a:cubicBezTo>
                  <a:pt x="12054" y="17807"/>
                  <a:pt x="11540" y="18375"/>
                  <a:pt x="11377" y="18498"/>
                </a:cubicBezTo>
                <a:cubicBezTo>
                  <a:pt x="11318" y="18543"/>
                  <a:pt x="11270" y="18605"/>
                  <a:pt x="11270" y="18638"/>
                </a:cubicBezTo>
                <a:cubicBezTo>
                  <a:pt x="11270" y="18670"/>
                  <a:pt x="11250" y="18708"/>
                  <a:pt x="11224" y="18721"/>
                </a:cubicBezTo>
                <a:cubicBezTo>
                  <a:pt x="10771" y="18956"/>
                  <a:pt x="10321" y="19267"/>
                  <a:pt x="9992" y="19573"/>
                </a:cubicBezTo>
                <a:cubicBezTo>
                  <a:pt x="9788" y="19763"/>
                  <a:pt x="9747" y="19785"/>
                  <a:pt x="9641" y="19774"/>
                </a:cubicBezTo>
                <a:lnTo>
                  <a:pt x="9522" y="19763"/>
                </a:lnTo>
                <a:lnTo>
                  <a:pt x="9508" y="19433"/>
                </a:lnTo>
                <a:cubicBezTo>
                  <a:pt x="9485" y="18861"/>
                  <a:pt x="9374" y="18715"/>
                  <a:pt x="8924" y="18655"/>
                </a:cubicBezTo>
                <a:cubicBezTo>
                  <a:pt x="8776" y="18636"/>
                  <a:pt x="8551" y="18621"/>
                  <a:pt x="8425" y="18620"/>
                </a:cubicBezTo>
                <a:cubicBezTo>
                  <a:pt x="8204" y="18619"/>
                  <a:pt x="8190" y="18613"/>
                  <a:pt x="8078" y="18486"/>
                </a:cubicBezTo>
                <a:cubicBezTo>
                  <a:pt x="7889" y="18273"/>
                  <a:pt x="7699" y="18220"/>
                  <a:pt x="7636" y="18362"/>
                </a:cubicBezTo>
                <a:cubicBezTo>
                  <a:pt x="7600" y="18443"/>
                  <a:pt x="7618" y="18637"/>
                  <a:pt x="7682" y="18869"/>
                </a:cubicBezTo>
                <a:cubicBezTo>
                  <a:pt x="7718" y="18997"/>
                  <a:pt x="7739" y="19112"/>
                  <a:pt x="7728" y="19127"/>
                </a:cubicBezTo>
                <a:cubicBezTo>
                  <a:pt x="7718" y="19143"/>
                  <a:pt x="7643" y="19129"/>
                  <a:pt x="7564" y="19098"/>
                </a:cubicBezTo>
                <a:cubicBezTo>
                  <a:pt x="7405" y="19035"/>
                  <a:pt x="7273" y="19053"/>
                  <a:pt x="7211" y="19145"/>
                </a:cubicBezTo>
                <a:cubicBezTo>
                  <a:pt x="7148" y="19237"/>
                  <a:pt x="7160" y="19508"/>
                  <a:pt x="7237" y="19736"/>
                </a:cubicBezTo>
                <a:cubicBezTo>
                  <a:pt x="7340" y="20043"/>
                  <a:pt x="7541" y="20274"/>
                  <a:pt x="7831" y="20419"/>
                </a:cubicBezTo>
                <a:cubicBezTo>
                  <a:pt x="7860" y="20433"/>
                  <a:pt x="7886" y="20519"/>
                  <a:pt x="7907" y="20674"/>
                </a:cubicBezTo>
                <a:cubicBezTo>
                  <a:pt x="7947" y="20973"/>
                  <a:pt x="8034" y="21127"/>
                  <a:pt x="8200" y="21190"/>
                </a:cubicBezTo>
                <a:cubicBezTo>
                  <a:pt x="8298" y="21228"/>
                  <a:pt x="8350" y="21225"/>
                  <a:pt x="8451" y="21187"/>
                </a:cubicBezTo>
                <a:cubicBezTo>
                  <a:pt x="8521" y="21161"/>
                  <a:pt x="8626" y="21153"/>
                  <a:pt x="8684" y="21167"/>
                </a:cubicBezTo>
                <a:cubicBezTo>
                  <a:pt x="8811" y="21197"/>
                  <a:pt x="8977" y="21135"/>
                  <a:pt x="9075" y="21021"/>
                </a:cubicBezTo>
                <a:cubicBezTo>
                  <a:pt x="9115" y="20975"/>
                  <a:pt x="9175" y="20842"/>
                  <a:pt x="9209" y="20727"/>
                </a:cubicBezTo>
                <a:lnTo>
                  <a:pt x="9274" y="20517"/>
                </a:lnTo>
                <a:lnTo>
                  <a:pt x="9448" y="20528"/>
                </a:lnTo>
                <a:cubicBezTo>
                  <a:pt x="9615" y="20540"/>
                  <a:pt x="9628" y="20548"/>
                  <a:pt x="9685" y="20674"/>
                </a:cubicBezTo>
                <a:cubicBezTo>
                  <a:pt x="9718" y="20747"/>
                  <a:pt x="9740" y="20815"/>
                  <a:pt x="9733" y="20825"/>
                </a:cubicBezTo>
                <a:cubicBezTo>
                  <a:pt x="9726" y="20836"/>
                  <a:pt x="9742" y="20864"/>
                  <a:pt x="9769" y="20888"/>
                </a:cubicBezTo>
                <a:cubicBezTo>
                  <a:pt x="9796" y="20911"/>
                  <a:pt x="9873" y="20983"/>
                  <a:pt x="9942" y="21045"/>
                </a:cubicBezTo>
                <a:cubicBezTo>
                  <a:pt x="10158" y="21241"/>
                  <a:pt x="10393" y="21297"/>
                  <a:pt x="11172" y="21345"/>
                </a:cubicBezTo>
                <a:cubicBezTo>
                  <a:pt x="11734" y="21379"/>
                  <a:pt x="11889" y="21378"/>
                  <a:pt x="11939" y="21339"/>
                </a:cubicBezTo>
                <a:cubicBezTo>
                  <a:pt x="11989" y="21299"/>
                  <a:pt x="12115" y="21300"/>
                  <a:pt x="12587" y="21339"/>
                </a:cubicBezTo>
                <a:cubicBezTo>
                  <a:pt x="12918" y="21366"/>
                  <a:pt x="13587" y="21381"/>
                  <a:pt x="14120" y="21374"/>
                </a:cubicBezTo>
                <a:cubicBezTo>
                  <a:pt x="14708" y="21367"/>
                  <a:pt x="15116" y="21376"/>
                  <a:pt x="15198" y="21401"/>
                </a:cubicBezTo>
                <a:cubicBezTo>
                  <a:pt x="15318" y="21438"/>
                  <a:pt x="15399" y="21437"/>
                  <a:pt x="15539" y="21395"/>
                </a:cubicBezTo>
                <a:cubicBezTo>
                  <a:pt x="15567" y="21387"/>
                  <a:pt x="15713" y="21400"/>
                  <a:pt x="15864" y="21425"/>
                </a:cubicBezTo>
                <a:lnTo>
                  <a:pt x="16139" y="21469"/>
                </a:lnTo>
                <a:lnTo>
                  <a:pt x="16209" y="21348"/>
                </a:lnTo>
                <a:lnTo>
                  <a:pt x="16278" y="21226"/>
                </a:lnTo>
                <a:lnTo>
                  <a:pt x="17197" y="21288"/>
                </a:lnTo>
                <a:cubicBezTo>
                  <a:pt x="18129" y="21352"/>
                  <a:pt x="21469" y="21387"/>
                  <a:pt x="21506" y="21333"/>
                </a:cubicBezTo>
                <a:cubicBezTo>
                  <a:pt x="21515" y="21319"/>
                  <a:pt x="21530" y="21230"/>
                  <a:pt x="21538" y="21137"/>
                </a:cubicBezTo>
                <a:cubicBezTo>
                  <a:pt x="21546" y="21044"/>
                  <a:pt x="21562" y="20950"/>
                  <a:pt x="21572" y="20929"/>
                </a:cubicBezTo>
                <a:cubicBezTo>
                  <a:pt x="21586" y="20900"/>
                  <a:pt x="21593" y="20446"/>
                  <a:pt x="21594" y="19991"/>
                </a:cubicBezTo>
                <a:cubicBezTo>
                  <a:pt x="21595" y="19536"/>
                  <a:pt x="21590" y="19081"/>
                  <a:pt x="21576" y="19050"/>
                </a:cubicBezTo>
                <a:cubicBezTo>
                  <a:pt x="21515" y="18915"/>
                  <a:pt x="21382" y="19107"/>
                  <a:pt x="21297" y="19454"/>
                </a:cubicBezTo>
                <a:cubicBezTo>
                  <a:pt x="21246" y="19660"/>
                  <a:pt x="21068" y="20055"/>
                  <a:pt x="20960" y="20205"/>
                </a:cubicBezTo>
                <a:cubicBezTo>
                  <a:pt x="20906" y="20278"/>
                  <a:pt x="20871" y="20292"/>
                  <a:pt x="20767" y="20282"/>
                </a:cubicBezTo>
                <a:cubicBezTo>
                  <a:pt x="20663" y="20272"/>
                  <a:pt x="20634" y="20254"/>
                  <a:pt x="20612" y="20181"/>
                </a:cubicBezTo>
                <a:cubicBezTo>
                  <a:pt x="20582" y="20077"/>
                  <a:pt x="20642" y="20098"/>
                  <a:pt x="19850" y="19896"/>
                </a:cubicBezTo>
                <a:cubicBezTo>
                  <a:pt x="19503" y="19808"/>
                  <a:pt x="19198" y="19716"/>
                  <a:pt x="19172" y="19691"/>
                </a:cubicBezTo>
                <a:cubicBezTo>
                  <a:pt x="19143" y="19665"/>
                  <a:pt x="19087" y="19487"/>
                  <a:pt x="19037" y="19270"/>
                </a:cubicBezTo>
                <a:cubicBezTo>
                  <a:pt x="18990" y="19063"/>
                  <a:pt x="18924" y="18833"/>
                  <a:pt x="18893" y="18756"/>
                </a:cubicBezTo>
                <a:cubicBezTo>
                  <a:pt x="18821" y="18586"/>
                  <a:pt x="18748" y="18578"/>
                  <a:pt x="18491" y="18712"/>
                </a:cubicBezTo>
                <a:lnTo>
                  <a:pt x="18313" y="18804"/>
                </a:lnTo>
                <a:lnTo>
                  <a:pt x="18238" y="18664"/>
                </a:lnTo>
                <a:lnTo>
                  <a:pt x="18162" y="18525"/>
                </a:lnTo>
                <a:lnTo>
                  <a:pt x="17973" y="18635"/>
                </a:lnTo>
                <a:lnTo>
                  <a:pt x="17785" y="18747"/>
                </a:lnTo>
                <a:lnTo>
                  <a:pt x="17705" y="18605"/>
                </a:lnTo>
                <a:cubicBezTo>
                  <a:pt x="17661" y="18526"/>
                  <a:pt x="17602" y="18463"/>
                  <a:pt x="17574" y="18463"/>
                </a:cubicBezTo>
                <a:cubicBezTo>
                  <a:pt x="17546" y="18463"/>
                  <a:pt x="17319" y="18614"/>
                  <a:pt x="17070" y="18798"/>
                </a:cubicBezTo>
                <a:lnTo>
                  <a:pt x="16619" y="19133"/>
                </a:lnTo>
                <a:lnTo>
                  <a:pt x="16408" y="19089"/>
                </a:lnTo>
                <a:cubicBezTo>
                  <a:pt x="16293" y="19065"/>
                  <a:pt x="16191" y="19031"/>
                  <a:pt x="16181" y="19015"/>
                </a:cubicBezTo>
                <a:cubicBezTo>
                  <a:pt x="16171" y="18999"/>
                  <a:pt x="16192" y="18820"/>
                  <a:pt x="16227" y="18617"/>
                </a:cubicBezTo>
                <a:cubicBezTo>
                  <a:pt x="16420" y="17511"/>
                  <a:pt x="16443" y="16490"/>
                  <a:pt x="16286" y="15862"/>
                </a:cubicBezTo>
                <a:cubicBezTo>
                  <a:pt x="16256" y="15743"/>
                  <a:pt x="16223" y="15564"/>
                  <a:pt x="16213" y="15468"/>
                </a:cubicBezTo>
                <a:cubicBezTo>
                  <a:pt x="16185" y="15183"/>
                  <a:pt x="15815" y="14244"/>
                  <a:pt x="15453" y="13529"/>
                </a:cubicBezTo>
                <a:cubicBezTo>
                  <a:pt x="14872" y="12385"/>
                  <a:pt x="13883" y="11208"/>
                  <a:pt x="13424" y="11119"/>
                </a:cubicBezTo>
                <a:cubicBezTo>
                  <a:pt x="13303" y="11096"/>
                  <a:pt x="13289" y="11082"/>
                  <a:pt x="13137" y="10790"/>
                </a:cubicBezTo>
                <a:cubicBezTo>
                  <a:pt x="12972" y="10474"/>
                  <a:pt x="12950" y="10368"/>
                  <a:pt x="13016" y="10238"/>
                </a:cubicBezTo>
                <a:cubicBezTo>
                  <a:pt x="13080" y="10114"/>
                  <a:pt x="13067" y="9846"/>
                  <a:pt x="12994" y="9745"/>
                </a:cubicBezTo>
                <a:cubicBezTo>
                  <a:pt x="12928" y="9653"/>
                  <a:pt x="12834" y="9409"/>
                  <a:pt x="12854" y="9380"/>
                </a:cubicBezTo>
                <a:cubicBezTo>
                  <a:pt x="12860" y="9370"/>
                  <a:pt x="12917" y="9323"/>
                  <a:pt x="12980" y="9276"/>
                </a:cubicBezTo>
                <a:cubicBezTo>
                  <a:pt x="13143" y="9155"/>
                  <a:pt x="13215" y="8983"/>
                  <a:pt x="13215" y="8706"/>
                </a:cubicBezTo>
                <a:cubicBezTo>
                  <a:pt x="13215" y="8462"/>
                  <a:pt x="13157" y="8293"/>
                  <a:pt x="13022" y="8145"/>
                </a:cubicBezTo>
                <a:cubicBezTo>
                  <a:pt x="12970" y="8087"/>
                  <a:pt x="12874" y="8059"/>
                  <a:pt x="12780" y="8059"/>
                </a:cubicBezTo>
                <a:close/>
                <a:moveTo>
                  <a:pt x="13747" y="14687"/>
                </a:moveTo>
                <a:cubicBezTo>
                  <a:pt x="13806" y="14692"/>
                  <a:pt x="13864" y="14735"/>
                  <a:pt x="13908" y="14812"/>
                </a:cubicBezTo>
                <a:cubicBezTo>
                  <a:pt x="13990" y="14956"/>
                  <a:pt x="14095" y="15480"/>
                  <a:pt x="14239" y="16450"/>
                </a:cubicBezTo>
                <a:lnTo>
                  <a:pt x="14295" y="16827"/>
                </a:lnTo>
                <a:lnTo>
                  <a:pt x="14213" y="17091"/>
                </a:lnTo>
                <a:cubicBezTo>
                  <a:pt x="14167" y="17236"/>
                  <a:pt x="14071" y="17565"/>
                  <a:pt x="14000" y="17821"/>
                </a:cubicBezTo>
                <a:cubicBezTo>
                  <a:pt x="13929" y="18078"/>
                  <a:pt x="13861" y="18312"/>
                  <a:pt x="13849" y="18344"/>
                </a:cubicBezTo>
                <a:cubicBezTo>
                  <a:pt x="13827" y="18402"/>
                  <a:pt x="13736" y="18444"/>
                  <a:pt x="13711" y="18406"/>
                </a:cubicBezTo>
                <a:cubicBezTo>
                  <a:pt x="13703" y="18395"/>
                  <a:pt x="13444" y="18383"/>
                  <a:pt x="13135" y="18379"/>
                </a:cubicBezTo>
                <a:cubicBezTo>
                  <a:pt x="12585" y="18373"/>
                  <a:pt x="12573" y="18370"/>
                  <a:pt x="12513" y="18281"/>
                </a:cubicBezTo>
                <a:cubicBezTo>
                  <a:pt x="12456" y="18197"/>
                  <a:pt x="12453" y="18182"/>
                  <a:pt x="12487" y="18062"/>
                </a:cubicBezTo>
                <a:cubicBezTo>
                  <a:pt x="12507" y="17991"/>
                  <a:pt x="12576" y="17796"/>
                  <a:pt x="12641" y="17626"/>
                </a:cubicBezTo>
                <a:cubicBezTo>
                  <a:pt x="12793" y="17227"/>
                  <a:pt x="13090" y="16320"/>
                  <a:pt x="13336" y="15509"/>
                </a:cubicBezTo>
                <a:cubicBezTo>
                  <a:pt x="13442" y="15158"/>
                  <a:pt x="13555" y="14832"/>
                  <a:pt x="13586" y="14782"/>
                </a:cubicBezTo>
                <a:cubicBezTo>
                  <a:pt x="13630" y="14713"/>
                  <a:pt x="13688" y="14682"/>
                  <a:pt x="13747" y="1468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A58E7-2E1C-0A80-0710-C94FD66FF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34" y="5616568"/>
            <a:ext cx="3754646" cy="3754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Low angle view of modern buildings under a bright sky" descr="Low angle view of modern buildings under a bright sky"/>
          <p:cNvPicPr>
            <a:picLocks noGrp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1209675" y="2238771"/>
            <a:ext cx="11392420" cy="5428461"/>
          </a:xfrm>
          <a:prstGeom prst="rect">
            <a:avLst/>
          </a:prstGeom>
          <a:ln w="9525">
            <a:rou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Low angle view of modern buildings under a bright sky" descr="Low angle view of modern buildings under a bright sky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8835" r="2458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–Thomas Reid, 1785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–Thomas Reid, 1785</a:t>
            </a:r>
          </a:p>
        </p:txBody>
      </p:sp>
      <p:sp>
        <p:nvSpPr>
          <p:cNvPr id="142" name="“A chain is no stronger than its weakest link.”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r>
              <a:t>“A chain is no stronger than its weakest link.”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&gt; 20,000/y cardiac arrest in infants and children"/>
          <p:cNvSpPr txBox="1"/>
          <p:nvPr/>
        </p:nvSpPr>
        <p:spPr>
          <a:xfrm>
            <a:off x="2235206" y="598026"/>
            <a:ext cx="853438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dirty="0"/>
              <a:t>&gt; 20,000/y cardiac arrest in infants and children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&gt;7000 </a:t>
            </a:r>
            <a:r>
              <a:rPr lang="en-US" b="1" dirty="0">
                <a:solidFill>
                  <a:srgbClr val="FF0000"/>
                </a:solidFill>
              </a:rPr>
              <a:t>OHCA</a:t>
            </a:r>
            <a:r>
              <a:rPr lang="en-US" dirty="0"/>
              <a:t>, 2015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&gt;12 </a:t>
            </a:r>
            <a:r>
              <a:rPr lang="en-US" b="1" dirty="0">
                <a:solidFill>
                  <a:srgbClr val="FF0000"/>
                </a:solidFill>
              </a:rPr>
              <a:t>IHCA</a:t>
            </a:r>
            <a:r>
              <a:rPr lang="en-US" dirty="0"/>
              <a:t>/1000 hospital admissions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1CDA193-65F5-EA78-5F70-E2F9B58884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550269"/>
              </p:ext>
            </p:extLst>
          </p:nvPr>
        </p:nvGraphicFramePr>
        <p:xfrm>
          <a:off x="2235206" y="2590422"/>
          <a:ext cx="8604288" cy="593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eurological outcomes remain difficult to assess across the pediatric age spectrum…"/>
          <p:cNvSpPr txBox="1"/>
          <p:nvPr/>
        </p:nvSpPr>
        <p:spPr>
          <a:xfrm>
            <a:off x="1610333" y="6251775"/>
            <a:ext cx="9784133" cy="197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09575" indent="-409575">
              <a:buSzPct val="95000"/>
              <a:buChar char="•"/>
            </a:pPr>
            <a:r>
              <a:rPr b="1" dirty="0">
                <a:solidFill>
                  <a:srgbClr val="C82506"/>
                </a:solidFill>
              </a:rPr>
              <a:t>Neurological outcomes</a:t>
            </a:r>
            <a:r>
              <a:rPr dirty="0"/>
              <a:t> remain difficult to assess across the pediatric age spectrum</a:t>
            </a:r>
          </a:p>
          <a:p>
            <a:pPr marL="409575" indent="-409575">
              <a:buSzPct val="95000"/>
              <a:buChar char="•"/>
            </a:pPr>
            <a:r>
              <a:rPr dirty="0"/>
              <a:t>Favorable neurological outcome: </a:t>
            </a:r>
            <a:r>
              <a:rPr b="1" dirty="0">
                <a:solidFill>
                  <a:srgbClr val="C82506"/>
                </a:solidFill>
              </a:rPr>
              <a:t>47%</a:t>
            </a:r>
            <a:r>
              <a:rPr dirty="0"/>
              <a:t> of survivors to discharge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85FD9-1783-53E9-3243-52F1F392E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45" y="668932"/>
            <a:ext cx="7504110" cy="512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9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5D69B89-B9B5-EC89-EC0A-4CA9A1B44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2172" y="-116378"/>
            <a:ext cx="18118300" cy="10084697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FF8AF9F-E284-D4CA-B0CB-4FDB591D4026}"/>
              </a:ext>
            </a:extLst>
          </p:cNvPr>
          <p:cNvCxnSpPr>
            <a:cxnSpLocks/>
          </p:cNvCxnSpPr>
          <p:nvPr/>
        </p:nvCxnSpPr>
        <p:spPr>
          <a:xfrm>
            <a:off x="3446585" y="2672862"/>
            <a:ext cx="5638988" cy="316523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10089D-0E65-9997-3C85-BDF9503A685D}"/>
              </a:ext>
            </a:extLst>
          </p:cNvPr>
          <p:cNvCxnSpPr>
            <a:cxnSpLocks/>
          </p:cNvCxnSpPr>
          <p:nvPr/>
        </p:nvCxnSpPr>
        <p:spPr>
          <a:xfrm>
            <a:off x="11201400" y="2488279"/>
            <a:ext cx="0" cy="320248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903F39-80B9-2719-E371-BA1368CA9F93}"/>
              </a:ext>
            </a:extLst>
          </p:cNvPr>
          <p:cNvCxnSpPr>
            <a:cxnSpLocks/>
          </p:cNvCxnSpPr>
          <p:nvPr/>
        </p:nvCxnSpPr>
        <p:spPr>
          <a:xfrm>
            <a:off x="7665616" y="2672862"/>
            <a:ext cx="2603794" cy="301790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3468C3D-6A07-0584-5DBA-9880F3BBA2A3}"/>
              </a:ext>
            </a:extLst>
          </p:cNvPr>
          <p:cNvSpPr/>
          <p:nvPr/>
        </p:nvSpPr>
        <p:spPr>
          <a:xfrm>
            <a:off x="1421390" y="701343"/>
            <a:ext cx="4231771" cy="18288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1D9BA9-6923-ABBF-76F0-D3A8E56710AE}"/>
              </a:ext>
            </a:extLst>
          </p:cNvPr>
          <p:cNvSpPr/>
          <p:nvPr/>
        </p:nvSpPr>
        <p:spPr>
          <a:xfrm>
            <a:off x="6059739" y="662892"/>
            <a:ext cx="3025834" cy="18288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C2F704-F571-CBEC-E059-1BE5DEC7DF35}"/>
              </a:ext>
            </a:extLst>
          </p:cNvPr>
          <p:cNvSpPr/>
          <p:nvPr/>
        </p:nvSpPr>
        <p:spPr>
          <a:xfrm>
            <a:off x="9747715" y="501507"/>
            <a:ext cx="2593571" cy="1828800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Optima"/>
            </a:endParaRPr>
          </a:p>
        </p:txBody>
      </p:sp>
      <p:sp>
        <p:nvSpPr>
          <p:cNvPr id="12" name="education…">
            <a:extLst>
              <a:ext uri="{FF2B5EF4-FFF2-40B4-BE49-F238E27FC236}">
                <a16:creationId xmlns:a16="http://schemas.microsoft.com/office/drawing/2014/main" id="{B262A255-1931-2AE4-DBB2-ADF8B8ED2502}"/>
              </a:ext>
            </a:extLst>
          </p:cNvPr>
          <p:cNvSpPr txBox="1"/>
          <p:nvPr/>
        </p:nvSpPr>
        <p:spPr>
          <a:xfrm>
            <a:off x="1421390" y="770022"/>
            <a:ext cx="4194018" cy="157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dirty="0"/>
              <a:t>education</a:t>
            </a:r>
          </a:p>
          <a:p>
            <a: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dirty="0"/>
              <a:t>(lay public, resuscitation providers)</a:t>
            </a:r>
          </a:p>
        </p:txBody>
      </p:sp>
      <p:sp>
        <p:nvSpPr>
          <p:cNvPr id="13" name="Chain of Survival">
            <a:extLst>
              <a:ext uri="{FF2B5EF4-FFF2-40B4-BE49-F238E27FC236}">
                <a16:creationId xmlns:a16="http://schemas.microsoft.com/office/drawing/2014/main" id="{99FD603B-CF5B-AFA7-1D52-303259BFB216}"/>
              </a:ext>
            </a:extLst>
          </p:cNvPr>
          <p:cNvSpPr txBox="1"/>
          <p:nvPr/>
        </p:nvSpPr>
        <p:spPr>
          <a:xfrm>
            <a:off x="5984232" y="1283920"/>
            <a:ext cx="3101341" cy="586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dirty="0"/>
              <a:t>Chain of Survival</a:t>
            </a:r>
          </a:p>
        </p:txBody>
      </p:sp>
      <p:sp>
        <p:nvSpPr>
          <p:cNvPr id="14" name="guidelines">
            <a:extLst>
              <a:ext uri="{FF2B5EF4-FFF2-40B4-BE49-F238E27FC236}">
                <a16:creationId xmlns:a16="http://schemas.microsoft.com/office/drawing/2014/main" id="{98C14220-2689-309E-7B37-D9B4F6201C3E}"/>
              </a:ext>
            </a:extLst>
          </p:cNvPr>
          <p:cNvSpPr txBox="1"/>
          <p:nvPr/>
        </p:nvSpPr>
        <p:spPr>
          <a:xfrm>
            <a:off x="10095099" y="1122536"/>
            <a:ext cx="1898804" cy="58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guidelines</a:t>
            </a:r>
          </a:p>
        </p:txBody>
      </p:sp>
      <p:sp>
        <p:nvSpPr>
          <p:cNvPr id="23" name="essential components for good resuscitation outcomes">
            <a:extLst>
              <a:ext uri="{FF2B5EF4-FFF2-40B4-BE49-F238E27FC236}">
                <a16:creationId xmlns:a16="http://schemas.microsoft.com/office/drawing/2014/main" id="{50D12D73-8927-DC07-43B2-DB0FB772DC15}"/>
              </a:ext>
            </a:extLst>
          </p:cNvPr>
          <p:cNvSpPr txBox="1"/>
          <p:nvPr/>
        </p:nvSpPr>
        <p:spPr>
          <a:xfrm>
            <a:off x="7666890" y="5690764"/>
            <a:ext cx="4466501" cy="157992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essential components for good resuscitation outcomes</a:t>
            </a:r>
          </a:p>
        </p:txBody>
      </p:sp>
    </p:spTree>
    <p:extLst>
      <p:ext uri="{BB962C8B-B14F-4D97-AF65-F5344CB8AC3E}">
        <p14:creationId xmlns:p14="http://schemas.microsoft.com/office/powerpoint/2010/main" val="149431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23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n children with congenital heart disease, cardiac arrest is often due to a primary cardiac cause, although the etiology is distinct from adults."/>
          <p:cNvSpPr txBox="1"/>
          <p:nvPr/>
        </p:nvSpPr>
        <p:spPr>
          <a:xfrm>
            <a:off x="6656586" y="6592806"/>
            <a:ext cx="5855274" cy="2573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dirty="0"/>
              <a:t>In children with </a:t>
            </a:r>
            <a:r>
              <a:rPr b="1" i="1" dirty="0"/>
              <a:t>congenital heart disease</a:t>
            </a:r>
            <a:r>
              <a:rPr dirty="0"/>
              <a:t>, cardiac arrest is often due to a primary cardiac cause, although the etiology is distinct from adults.</a:t>
            </a:r>
          </a:p>
        </p:txBody>
      </p:sp>
      <p:sp>
        <p:nvSpPr>
          <p:cNvPr id="158" name="Pediatric cardiac arrest ≠ adult / neonatal cardiac arrest"/>
          <p:cNvSpPr txBox="1"/>
          <p:nvPr/>
        </p:nvSpPr>
        <p:spPr>
          <a:xfrm>
            <a:off x="1682244" y="821266"/>
            <a:ext cx="9948685" cy="586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Pediatric cardiac arrest ≠ adult / neonatal cardiac arrest</a:t>
            </a:r>
          </a:p>
        </p:txBody>
      </p:sp>
      <p:sp>
        <p:nvSpPr>
          <p:cNvPr id="159" name="epidemiology"/>
          <p:cNvSpPr txBox="1"/>
          <p:nvPr/>
        </p:nvSpPr>
        <p:spPr>
          <a:xfrm>
            <a:off x="1503628" y="2086095"/>
            <a:ext cx="2367635" cy="595035"/>
          </a:xfrm>
          <a:prstGeom prst="rect">
            <a:avLst/>
          </a:prstGeom>
          <a:gradFill>
            <a:gsLst>
              <a:gs pos="8000">
                <a:srgbClr val="00B0F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epidemiology</a:t>
            </a:r>
          </a:p>
        </p:txBody>
      </p:sp>
      <p:sp>
        <p:nvSpPr>
          <p:cNvPr id="160" name="etiologies"/>
          <p:cNvSpPr txBox="1"/>
          <p:nvPr/>
        </p:nvSpPr>
        <p:spPr>
          <a:xfrm rot="21060000">
            <a:off x="8988601" y="2118204"/>
            <a:ext cx="3169255" cy="595035"/>
          </a:xfrm>
          <a:prstGeom prst="rect">
            <a:avLst/>
          </a:prstGeom>
          <a:gradFill>
            <a:gsLst>
              <a:gs pos="8000">
                <a:srgbClr val="FFFF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etiologies</a:t>
            </a:r>
          </a:p>
        </p:txBody>
      </p:sp>
      <p:sp>
        <p:nvSpPr>
          <p:cNvPr id="161" name="pathophysiology"/>
          <p:cNvSpPr txBox="1"/>
          <p:nvPr/>
        </p:nvSpPr>
        <p:spPr>
          <a:xfrm>
            <a:off x="4982529" y="2113247"/>
            <a:ext cx="2867772" cy="595035"/>
          </a:xfrm>
          <a:prstGeom prst="rect">
            <a:avLst/>
          </a:prstGeom>
          <a:gradFill>
            <a:gsLst>
              <a:gs pos="8000">
                <a:srgbClr val="92D05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pathophysiology</a:t>
            </a:r>
          </a:p>
        </p:txBody>
      </p:sp>
      <p:sp>
        <p:nvSpPr>
          <p:cNvPr id="162" name="result of progressive respiratory failure/…"/>
          <p:cNvSpPr txBox="1"/>
          <p:nvPr/>
        </p:nvSpPr>
        <p:spPr>
          <a:xfrm rot="21060000">
            <a:off x="6100740" y="3552540"/>
            <a:ext cx="6368711" cy="1087477"/>
          </a:xfrm>
          <a:prstGeom prst="rect">
            <a:avLst/>
          </a:prstGeom>
          <a:gradFill>
            <a:gsLst>
              <a:gs pos="8000">
                <a:srgbClr val="FFFF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>
                <a:solidFill>
                  <a:schemeClr val="tx1"/>
                </a:solidFill>
              </a:rPr>
              <a:t>result of progressive respiratory failure/shock</a:t>
            </a:r>
          </a:p>
        </p:txBody>
      </p:sp>
      <p:sp>
        <p:nvSpPr>
          <p:cNvPr id="163" name="variable period of deterioration"/>
          <p:cNvSpPr txBox="1"/>
          <p:nvPr/>
        </p:nvSpPr>
        <p:spPr>
          <a:xfrm rot="21060000">
            <a:off x="6631766" y="5405382"/>
            <a:ext cx="5725589" cy="595035"/>
          </a:xfrm>
          <a:prstGeom prst="rect">
            <a:avLst/>
          </a:prstGeom>
          <a:gradFill>
            <a:gsLst>
              <a:gs pos="8000">
                <a:srgbClr val="FFFF00"/>
              </a:gs>
              <a:gs pos="100000">
                <a:schemeClr val="accent3">
                  <a:hueOff val="30062"/>
                  <a:satOff val="21395"/>
                  <a:lumOff val="-27545"/>
                  <a:alpha val="80000"/>
                </a:schemeClr>
              </a:gs>
            </a:gsLst>
            <a:lin ang="5400000" scaled="0"/>
          </a:gra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>
                <a:solidFill>
                  <a:schemeClr val="tx1"/>
                </a:solidFill>
              </a:rPr>
              <a:t>variable period of deterioration</a:t>
            </a:r>
          </a:p>
        </p:txBody>
      </p:sp>
      <p:grpSp>
        <p:nvGrpSpPr>
          <p:cNvPr id="166" name="0_SY_MEN_210119theo_02.jpg"/>
          <p:cNvGrpSpPr/>
          <p:nvPr/>
        </p:nvGrpSpPr>
        <p:grpSpPr>
          <a:xfrm>
            <a:off x="1402362" y="3683886"/>
            <a:ext cx="4369731" cy="5817840"/>
            <a:chOff x="0" y="0"/>
            <a:chExt cx="4369729" cy="5817839"/>
          </a:xfrm>
        </p:grpSpPr>
        <p:pic>
          <p:nvPicPr>
            <p:cNvPr id="165" name="0_SY_MEN_210119theo_02.jpg" descr="0_SY_MEN_210119theo_0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" y="88900"/>
              <a:ext cx="4115730" cy="54876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4" name="0_SY_MEN_210119theo_02.jpg" descr="0_SY_MEN_210119theo_02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369730" cy="58178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16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7" animBg="1" advAuto="0"/>
      <p:bldP spid="159" grpId="1" animBg="1" advAuto="0"/>
      <p:bldP spid="160" grpId="3" animBg="1" advAuto="0"/>
      <p:bldP spid="161" grpId="2" animBg="1" advAuto="0"/>
      <p:bldP spid="162" grpId="4" animBg="1" advAuto="0"/>
      <p:bldP spid="163" grpId="5" animBg="1" advAuto="0"/>
      <p:bldP spid="166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ore cardiac arrest events now occur in an ICU setting, suggesting that patients at risk for cardiac arrest are being identified sooner and transferred to a higher level of care."/>
          <p:cNvSpPr txBox="1"/>
          <p:nvPr/>
        </p:nvSpPr>
        <p:spPr>
          <a:xfrm>
            <a:off x="1226980" y="6767775"/>
            <a:ext cx="6620825" cy="256480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More cardiac arrest events now occur in an ICU setting, suggesting that patients at risk for cardiac arrest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</a:rPr>
              <a:t>identified sooner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dirty="0">
                <a:solidFill>
                  <a:schemeClr val="tx1"/>
                </a:solidFill>
              </a:rPr>
              <a:t>transferred to a higher level of care</a:t>
            </a:r>
          </a:p>
        </p:txBody>
      </p:sp>
      <p:sp>
        <p:nvSpPr>
          <p:cNvPr id="169" name="improved outcomes for pediatric IHCA over the past 20 years"/>
          <p:cNvSpPr txBox="1"/>
          <p:nvPr/>
        </p:nvSpPr>
        <p:spPr>
          <a:xfrm>
            <a:off x="1226980" y="3604796"/>
            <a:ext cx="10933183" cy="595035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lang="en-US" b="1" dirty="0"/>
              <a:t>I</a:t>
            </a:r>
            <a:r>
              <a:rPr b="1" dirty="0"/>
              <a:t>mproved outcomes</a:t>
            </a:r>
            <a:r>
              <a:rPr dirty="0"/>
              <a:t> for pediatric </a:t>
            </a:r>
            <a:r>
              <a:rPr b="1" dirty="0">
                <a:solidFill>
                  <a:srgbClr val="C82506"/>
                </a:solidFill>
              </a:rPr>
              <a:t>IHCA</a:t>
            </a:r>
            <a:r>
              <a:rPr dirty="0"/>
              <a:t> over the past 20 years</a:t>
            </a:r>
          </a:p>
        </p:txBody>
      </p:sp>
      <p:sp>
        <p:nvSpPr>
          <p:cNvPr id="170" name="early recognition…"/>
          <p:cNvSpPr txBox="1"/>
          <p:nvPr/>
        </p:nvSpPr>
        <p:spPr>
          <a:xfrm>
            <a:off x="1325219" y="4199831"/>
            <a:ext cx="6620825" cy="256794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36880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>
                <a:solidFill>
                  <a:schemeClr val="tx1"/>
                </a:solidFill>
              </a:rPr>
              <a:t>early recognition</a:t>
            </a:r>
          </a:p>
          <a:p>
            <a:pPr marL="436880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>
                <a:solidFill>
                  <a:schemeClr val="tx1"/>
                </a:solidFill>
              </a:rPr>
              <a:t>high-quality CPR</a:t>
            </a:r>
          </a:p>
          <a:p>
            <a:pPr marL="436880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 err="1">
                <a:solidFill>
                  <a:schemeClr val="tx1"/>
                </a:solidFill>
              </a:rPr>
              <a:t>postarrest</a:t>
            </a:r>
            <a:r>
              <a:rPr dirty="0">
                <a:solidFill>
                  <a:schemeClr val="tx1"/>
                </a:solidFill>
              </a:rPr>
              <a:t> care</a:t>
            </a:r>
          </a:p>
          <a:p>
            <a:pPr marL="436880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>
                <a:solidFill>
                  <a:schemeClr val="tx1"/>
                </a:solidFill>
              </a:rPr>
              <a:t>extracorporeal cardiopulmonary resuscitation (ECPR)</a:t>
            </a:r>
          </a:p>
        </p:txBody>
      </p:sp>
      <p:graphicFrame>
        <p:nvGraphicFramePr>
          <p:cNvPr id="171" name="3D Column Chart"/>
          <p:cNvGraphicFramePr/>
          <p:nvPr>
            <p:extLst>
              <p:ext uri="{D42A27DB-BD31-4B8C-83A1-F6EECF244321}">
                <p14:modId xmlns:p14="http://schemas.microsoft.com/office/powerpoint/2010/main" val="329023437"/>
              </p:ext>
            </p:extLst>
          </p:nvPr>
        </p:nvGraphicFramePr>
        <p:xfrm>
          <a:off x="8044284" y="4671696"/>
          <a:ext cx="4383494" cy="481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urvival rates from OHCA remain less encouraging.">
            <a:extLst>
              <a:ext uri="{FF2B5EF4-FFF2-40B4-BE49-F238E27FC236}">
                <a16:creationId xmlns:a16="http://schemas.microsoft.com/office/drawing/2014/main" id="{7E46F8D2-B3AE-2133-A5DB-8D7AF7E4F0CD}"/>
              </a:ext>
            </a:extLst>
          </p:cNvPr>
          <p:cNvSpPr txBox="1"/>
          <p:nvPr/>
        </p:nvSpPr>
        <p:spPr>
          <a:xfrm>
            <a:off x="2207153" y="739334"/>
            <a:ext cx="8590493" cy="595035"/>
          </a:xfrm>
          <a:prstGeom prst="rect">
            <a:avLst/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dirty="0"/>
              <a:t>Survival rates from </a:t>
            </a:r>
            <a:r>
              <a:rPr b="1" dirty="0">
                <a:solidFill>
                  <a:srgbClr val="C82506"/>
                </a:solidFill>
              </a:rPr>
              <a:t>OHCA</a:t>
            </a:r>
            <a:r>
              <a:rPr dirty="0"/>
              <a:t> remain </a:t>
            </a:r>
            <a:r>
              <a:rPr lang="en-US" b="1" dirty="0"/>
              <a:t>not</a:t>
            </a:r>
            <a:r>
              <a:rPr b="1" dirty="0"/>
              <a:t> encouraging</a:t>
            </a:r>
            <a:r>
              <a:rPr dirty="0"/>
              <a:t>.</a:t>
            </a:r>
          </a:p>
        </p:txBody>
      </p:sp>
      <p:sp>
        <p:nvSpPr>
          <p:cNvPr id="3" name="Survival to hospital discharge between 2007 and 2012 ranged from 6.7% to 10.2%.">
            <a:extLst>
              <a:ext uri="{FF2B5EF4-FFF2-40B4-BE49-F238E27FC236}">
                <a16:creationId xmlns:a16="http://schemas.microsoft.com/office/drawing/2014/main" id="{06B54AE9-333A-64A3-4470-DCDC5AC314D6}"/>
              </a:ext>
            </a:extLst>
          </p:cNvPr>
          <p:cNvSpPr txBox="1"/>
          <p:nvPr/>
        </p:nvSpPr>
        <p:spPr>
          <a:xfrm>
            <a:off x="1226979" y="1745798"/>
            <a:ext cx="10933183" cy="108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Survival to hospital discharge between 2007 and 2012 ranged from 6.7% to 10.2%.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2" animBg="1" advAuto="0"/>
      <p:bldP spid="169" grpId="3" animBg="1" advAuto="0"/>
      <p:bldP spid="170" grpId="1" animBg="1" advAuto="0"/>
      <p:bldP spid="171" grpId="4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25% of patients with favorable outcomes have global cognitive impairment…"/>
          <p:cNvSpPr txBox="1"/>
          <p:nvPr/>
        </p:nvSpPr>
        <p:spPr>
          <a:xfrm>
            <a:off x="1184981" y="5955178"/>
            <a:ext cx="10634838" cy="2072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36880" indent="-436880" algn="l">
              <a:buSzPct val="95000"/>
              <a:buChar char="•"/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b="1" dirty="0">
                <a:solidFill>
                  <a:srgbClr val="C82506"/>
                </a:solidFill>
              </a:rPr>
              <a:t>25%</a:t>
            </a:r>
            <a:r>
              <a:rPr dirty="0"/>
              <a:t> of patients with favorable outcomes have </a:t>
            </a:r>
            <a:r>
              <a:rPr b="1" dirty="0"/>
              <a:t>global cognitive impairment</a:t>
            </a:r>
          </a:p>
          <a:p>
            <a:pPr marL="436880" indent="-436880" algn="l">
              <a:buSzPct val="95000"/>
              <a:buChar char="•"/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pPr>
            <a:r>
              <a:rPr b="1" dirty="0">
                <a:solidFill>
                  <a:srgbClr val="C82506"/>
                </a:solidFill>
              </a:rPr>
              <a:t>85%</a:t>
            </a:r>
            <a:r>
              <a:rPr dirty="0"/>
              <a:t> of older children who were reported to have favorable outcomes have </a:t>
            </a:r>
            <a:r>
              <a:rPr b="1" dirty="0"/>
              <a:t>selective neuropsychological deficits</a:t>
            </a:r>
            <a:r>
              <a:rPr dirty="0"/>
              <a:t>.</a:t>
            </a:r>
          </a:p>
        </p:txBody>
      </p:sp>
      <p:sp>
        <p:nvSpPr>
          <p:cNvPr id="177" name="As survival rates from pediatric cardiac arrest increase, more focus on:"/>
          <p:cNvSpPr txBox="1"/>
          <p:nvPr/>
        </p:nvSpPr>
        <p:spPr>
          <a:xfrm>
            <a:off x="1184981" y="1023409"/>
            <a:ext cx="10634838" cy="1082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As survival rates from pediatric cardiac arrest increase, more focus on:</a:t>
            </a:r>
          </a:p>
        </p:txBody>
      </p:sp>
      <p:sp>
        <p:nvSpPr>
          <p:cNvPr id="178" name="neurodevelopmental outcomes"/>
          <p:cNvSpPr txBox="1"/>
          <p:nvPr/>
        </p:nvSpPr>
        <p:spPr>
          <a:xfrm>
            <a:off x="5812879" y="4650869"/>
            <a:ext cx="5639992" cy="58674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neurodevelopmental outcomes</a:t>
            </a:r>
          </a:p>
        </p:txBody>
      </p:sp>
      <p:sp>
        <p:nvSpPr>
          <p:cNvPr id="179" name="physical outcomes"/>
          <p:cNvSpPr txBox="1"/>
          <p:nvPr/>
        </p:nvSpPr>
        <p:spPr>
          <a:xfrm>
            <a:off x="1457010" y="2648819"/>
            <a:ext cx="3432105" cy="586743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physical outcomes</a:t>
            </a:r>
          </a:p>
        </p:txBody>
      </p:sp>
      <p:sp>
        <p:nvSpPr>
          <p:cNvPr id="180" name="emotional outcomes"/>
          <p:cNvSpPr txBox="1"/>
          <p:nvPr/>
        </p:nvSpPr>
        <p:spPr>
          <a:xfrm>
            <a:off x="4590163" y="3594345"/>
            <a:ext cx="3824474" cy="58674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emotional outcomes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Historically, cardiac arrest care has largely focused on the management of the cardiac arrest itself."/>
          <p:cNvSpPr txBox="1"/>
          <p:nvPr/>
        </p:nvSpPr>
        <p:spPr>
          <a:xfrm>
            <a:off x="1225320" y="779778"/>
            <a:ext cx="11049103" cy="108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t>Historically, cardiac arrest care has largely focused on the management of the cardiac arrest itself.</a:t>
            </a:r>
          </a:p>
        </p:txBody>
      </p:sp>
      <p:sp>
        <p:nvSpPr>
          <p:cNvPr id="183" name="However, there are aspects of pre-arrest and post-arrest care that are critical to improve outcomes:"/>
          <p:cNvSpPr txBox="1"/>
          <p:nvPr/>
        </p:nvSpPr>
        <p:spPr>
          <a:xfrm>
            <a:off x="1225320" y="1861822"/>
            <a:ext cx="11049103" cy="108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However, there are aspects of pre-arrest and post-arrest care that are critical to </a:t>
            </a:r>
            <a:r>
              <a:rPr lang="en-US" dirty="0"/>
              <a:t>improving</a:t>
            </a:r>
            <a:r>
              <a:rPr dirty="0"/>
              <a:t> outcomes:</a:t>
            </a:r>
          </a:p>
        </p:txBody>
      </p:sp>
      <p:sp>
        <p:nvSpPr>
          <p:cNvPr id="184" name="OHCA…"/>
          <p:cNvSpPr txBox="1"/>
          <p:nvPr/>
        </p:nvSpPr>
        <p:spPr>
          <a:xfrm>
            <a:off x="1679540" y="3393862"/>
            <a:ext cx="9645720" cy="2567943"/>
          </a:xfrm>
          <a:prstGeom prst="rect">
            <a:avLst/>
          </a:prstGeom>
          <a:solidFill>
            <a:srgbClr val="92D05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b="1">
                <a:solidFill>
                  <a:srgbClr val="C82506"/>
                </a:solidFill>
              </a:rPr>
              <a:t>OHCA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safety initiatives (eg, bike helmet laws)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sudden infant death syndrome prevention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lay rescuer CPR training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early access to emergency care</a:t>
            </a:r>
          </a:p>
        </p:txBody>
      </p:sp>
      <p:sp>
        <p:nvSpPr>
          <p:cNvPr id="185" name="IHCA…"/>
          <p:cNvSpPr txBox="1"/>
          <p:nvPr/>
        </p:nvSpPr>
        <p:spPr>
          <a:xfrm>
            <a:off x="1679540" y="6226843"/>
            <a:ext cx="9645720" cy="3057247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b="1" dirty="0">
                <a:solidFill>
                  <a:srgbClr val="C82506"/>
                </a:solidFill>
              </a:rPr>
              <a:t>IHCA</a:t>
            </a:r>
          </a:p>
          <a:p>
            <a:pPr marL="436880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lang="en-US" dirty="0"/>
              <a:t>E</a:t>
            </a:r>
            <a:r>
              <a:rPr dirty="0"/>
              <a:t>arly recognition and treatment of patients at risk: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neonates undergoing cardiac surgical procedures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acute fulminant myocarditis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acute decompensated heart failure</a:t>
            </a:r>
          </a:p>
          <a:p>
            <a:pPr marL="982980" lvl="1" indent="-436880" algn="l">
              <a:buSzPct val="95000"/>
              <a:buChar char="•"/>
              <a:defRPr sz="3200">
                <a:solidFill>
                  <a:srgbClr val="FFFFFF"/>
                </a:solidFill>
                <a:effectLst>
                  <a:outerShdw blurRad="254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pulmonary hypertension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  <p:bldP spid="185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just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492</Words>
  <Application>Microsoft Office PowerPoint</Application>
  <PresentationFormat>Custom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Helvetica Neue</vt:lpstr>
      <vt:lpstr>Optima</vt:lpstr>
      <vt:lpstr>LinenBook</vt:lpstr>
      <vt:lpstr>The Pediatric Chain of Survival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Pediatric Chain of Survival</dc:title>
  <cp:lastModifiedBy>Dariush Abtahi</cp:lastModifiedBy>
  <cp:revision>9</cp:revision>
  <dcterms:modified xsi:type="dcterms:W3CDTF">2023-02-01T05:32:43Z</dcterms:modified>
</cp:coreProperties>
</file>